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84" r:id="rId1"/>
  </p:sldMasterIdLst>
  <p:notesMasterIdLst>
    <p:notesMasterId r:id="rId3"/>
  </p:notes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9F3B91D-7B21-40BB-BC9C-51B09ECD73FD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FF"/>
    <a:srgbClr val="FF6D6D"/>
    <a:srgbClr val="FFFFFF"/>
    <a:srgbClr val="042F5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3C1CC0-7E3C-4D47-AFB8-374E86155C53}" v="3" dt="2025-12-21T18:41:49.9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54" d="100"/>
          <a:sy n="54" d="100"/>
        </p:scale>
        <p:origin x="254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off" userId="f1a12ed0-7e13-4e04-996d-277b24a993e0" providerId="ADAL" clId="{3CBCFF53-80DF-4D33-A748-81320E89964C}"/>
    <pc:docChg chg="custSel modSld">
      <pc:chgData name="Lindsay Goff" userId="f1a12ed0-7e13-4e04-996d-277b24a993e0" providerId="ADAL" clId="{3CBCFF53-80DF-4D33-A748-81320E89964C}" dt="2025-12-21T18:42:35.224" v="446" actId="113"/>
      <pc:docMkLst>
        <pc:docMk/>
      </pc:docMkLst>
      <pc:sldChg chg="modSp mod">
        <pc:chgData name="Lindsay Goff" userId="f1a12ed0-7e13-4e04-996d-277b24a993e0" providerId="ADAL" clId="{3CBCFF53-80DF-4D33-A748-81320E89964C}" dt="2025-12-21T18:42:35.224" v="446" actId="113"/>
        <pc:sldMkLst>
          <pc:docMk/>
          <pc:sldMk cId="3919944100" sldId="256"/>
        </pc:sldMkLst>
        <pc:spChg chg="mod">
          <ac:chgData name="Lindsay Goff" userId="f1a12ed0-7e13-4e04-996d-277b24a993e0" providerId="ADAL" clId="{3CBCFF53-80DF-4D33-A748-81320E89964C}" dt="2025-12-02T22:37:38.758" v="32" actId="1076"/>
          <ac:spMkLst>
            <pc:docMk/>
            <pc:sldMk cId="3919944100" sldId="256"/>
            <ac:spMk id="20" creationId="{B21712CA-5542-BC30-22FE-472842F540F0}"/>
          </ac:spMkLst>
        </pc:spChg>
        <pc:graphicFrameChg chg="mod modGraphic">
          <ac:chgData name="Lindsay Goff" userId="f1a12ed0-7e13-4e04-996d-277b24a993e0" providerId="ADAL" clId="{3CBCFF53-80DF-4D33-A748-81320E89964C}" dt="2025-12-21T18:42:35.224" v="446" actId="113"/>
          <ac:graphicFrameMkLst>
            <pc:docMk/>
            <pc:sldMk cId="3919944100" sldId="256"/>
            <ac:graphicFrameMk id="18" creationId="{6BF91D84-803E-5A31-DF2B-86B415CF54B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1" y="1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A0E7FD3C-35BB-45CC-B956-B21CA77C127B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6" y="4473813"/>
            <a:ext cx="5609588" cy="3660537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1" y="8830312"/>
            <a:ext cx="3037735" cy="466088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B160F1E0-5F3A-455E-8178-0870D9E00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33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60F1E0-5F3A-455E-8178-0870D9E002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9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1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3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0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8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4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5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17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5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8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0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1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9D474-BB0B-4C5C-BE2A-EF352819B38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876A4-D9F3-4EAC-A4E3-4B0D478B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5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ndsay.goff@pult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BF91D84-803E-5A31-DF2B-86B415CF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90553"/>
              </p:ext>
            </p:extLst>
          </p:nvPr>
        </p:nvGraphicFramePr>
        <p:xfrm>
          <a:off x="295600" y="1342857"/>
          <a:ext cx="7285386" cy="7417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3316">
                  <a:extLst>
                    <a:ext uri="{9D8B030D-6E8A-4147-A177-3AD203B41FA5}">
                      <a16:colId xmlns:a16="http://schemas.microsoft.com/office/drawing/2014/main" val="3230488425"/>
                    </a:ext>
                  </a:extLst>
                </a:gridCol>
                <a:gridCol w="1377007">
                  <a:extLst>
                    <a:ext uri="{9D8B030D-6E8A-4147-A177-3AD203B41FA5}">
                      <a16:colId xmlns:a16="http://schemas.microsoft.com/office/drawing/2014/main" val="4177220133"/>
                    </a:ext>
                  </a:extLst>
                </a:gridCol>
                <a:gridCol w="849939">
                  <a:extLst>
                    <a:ext uri="{9D8B030D-6E8A-4147-A177-3AD203B41FA5}">
                      <a16:colId xmlns:a16="http://schemas.microsoft.com/office/drawing/2014/main" val="2028692645"/>
                    </a:ext>
                  </a:extLst>
                </a:gridCol>
                <a:gridCol w="621673">
                  <a:extLst>
                    <a:ext uri="{9D8B030D-6E8A-4147-A177-3AD203B41FA5}">
                      <a16:colId xmlns:a16="http://schemas.microsoft.com/office/drawing/2014/main" val="820377499"/>
                    </a:ext>
                  </a:extLst>
                </a:gridCol>
                <a:gridCol w="1643063">
                  <a:extLst>
                    <a:ext uri="{9D8B030D-6E8A-4147-A177-3AD203B41FA5}">
                      <a16:colId xmlns:a16="http://schemas.microsoft.com/office/drawing/2014/main" val="1559850868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133832419"/>
                    </a:ext>
                  </a:extLst>
                </a:gridCol>
                <a:gridCol w="1061713">
                  <a:extLst>
                    <a:ext uri="{9D8B030D-6E8A-4147-A177-3AD203B41FA5}">
                      <a16:colId xmlns:a16="http://schemas.microsoft.com/office/drawing/2014/main" val="2585609820"/>
                    </a:ext>
                  </a:extLst>
                </a:gridCol>
              </a:tblGrid>
              <a:tr h="37049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BUILDING-UNIT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FLOORPLAN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BED/BATH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SQ. FT.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DESIGN UPGRADES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ESTIMATED COMPLETION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PURCHASE</a:t>
                      </a:r>
                    </a:p>
                    <a:p>
                      <a:pPr algn="ctr"/>
                      <a:r>
                        <a:rPr lang="en-US" sz="900" b="1" dirty="0">
                          <a:solidFill>
                            <a:srgbClr val="042F58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PRICE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590611"/>
                  </a:ext>
                </a:extLst>
              </a:tr>
              <a:tr h="79604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  <a:cs typeface="Calibri" panose="020F0502020204030204" pitchFamily="34" charset="0"/>
                        </a:rPr>
                        <a:t>Halston 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(MIDDLE UNIT)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3 Beds-2 Full Baths-2 Half Baths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Calibri" panose="020F0502020204030204" pitchFamily="34" charset="0"/>
                        </a:rPr>
                        <a:t>2,219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High End Designer Upgrades throughout the home. MOVE IN READY 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January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$577,495</a:t>
                      </a:r>
                    </a:p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511530"/>
                  </a:ext>
                </a:extLst>
              </a:tr>
              <a:tr h="79604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  <a:cs typeface="Calibri" panose="020F0502020204030204" pitchFamily="34" charset="0"/>
                        </a:rPr>
                        <a:t>Halston 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(MIDDLE UNIT)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3 Beds-2 Full Baths-2 Half Baths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Calibri" panose="020F0502020204030204" pitchFamily="34" charset="0"/>
                        </a:rPr>
                        <a:t>2,219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High End Designer Upgrades throughout the home. MOVE IN READY </a:t>
                      </a:r>
                    </a:p>
                    <a:p>
                      <a:pPr algn="ctr"/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January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$580,068</a:t>
                      </a:r>
                    </a:p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478583"/>
                  </a:ext>
                </a:extLst>
              </a:tr>
              <a:tr h="8384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10-4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Jayton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(END UNIT)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Beds-2 Full Baths-2 Half Baths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2,357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End Designer Upgrades throughout the home. MOVE IN READY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January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$633,545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603904"/>
                  </a:ext>
                </a:extLst>
              </a:tr>
              <a:tr h="7731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7-1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Jayton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(END UNIT)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Beds-2 Full Baths-2 Half Baths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2,357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End Designer Upgrades throughout the home.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$647,050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905974"/>
                  </a:ext>
                </a:extLst>
              </a:tr>
              <a:tr h="8384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7-2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Halston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(MIDDLE UNIT)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Beds-2 Full Baths-2 Half Baths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2,219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End Designer Upgrades throughout the home.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$584,028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 dirty="0">
                        <a:solidFill>
                          <a:schemeClr val="accent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966635"/>
                  </a:ext>
                </a:extLst>
              </a:tr>
              <a:tr h="7731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7-3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Halston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(MIDDLE UNIT)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Beds-2 Full Baths</a:t>
                      </a:r>
                      <a:r>
                        <a:rPr lang="en-US" sz="1100" b="1" u="sng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Half Bath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2,219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End Designer Upgrades throughout the home. 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kern="1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$577,185</a:t>
                      </a:r>
                    </a:p>
                  </a:txBody>
                  <a:tcPr marL="70485" marR="70485" marT="35560" marB="35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790940"/>
                  </a:ext>
                </a:extLst>
              </a:tr>
              <a:tr h="73260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7-4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Jayton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(END UNIT)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3 Beds-2 Full Baths-2 Half Baths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2,357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High End Designer Upgrades throughout the home. </a:t>
                      </a:r>
                    </a:p>
                    <a:p>
                      <a:pPr algn="ctr"/>
                      <a:endParaRPr lang="en-US" sz="1100" b="0" i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April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accent1"/>
                          </a:solidFill>
                          <a:latin typeface="+mn-lt"/>
                          <a:cs typeface="Calibri" panose="020F0502020204030204" pitchFamily="34" charset="0"/>
                        </a:rPr>
                        <a:t>$643,722</a:t>
                      </a:r>
                    </a:p>
                    <a:p>
                      <a:pPr algn="ctr"/>
                      <a:endParaRPr lang="en-US" sz="1400" b="1" dirty="0">
                        <a:solidFill>
                          <a:schemeClr val="accent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926164"/>
                  </a:ext>
                </a:extLst>
              </a:tr>
              <a:tr h="664861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  <a:cs typeface="Calibri" panose="020F0502020204030204" pitchFamily="34" charset="0"/>
                        </a:rPr>
                        <a:t>ISELTON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(MIDDLE UNIT)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SOLD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386984"/>
                  </a:ext>
                </a:extLst>
              </a:tr>
              <a:tr h="73397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cs typeface="Calibri" panose="020F0502020204030204" pitchFamily="34" charset="0"/>
                        </a:rPr>
                        <a:t>6-3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  <a:cs typeface="Calibri" panose="020F0502020204030204" pitchFamily="34" charset="0"/>
                        </a:rPr>
                        <a:t>ISELTON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  <a:cs typeface="Calibri" panose="020F0502020204030204" pitchFamily="34" charset="0"/>
                        </a:rPr>
                        <a:t>(MIDDLE UNIT)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u="sng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SOLD</a:t>
                      </a:r>
                    </a:p>
                  </a:txBody>
                  <a:tcPr marL="70658" marR="70658" marT="35329" marB="3532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373627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21712CA-5542-BC30-22FE-472842F540F0}"/>
              </a:ext>
            </a:extLst>
          </p:cNvPr>
          <p:cNvSpPr txBox="1"/>
          <p:nvPr/>
        </p:nvSpPr>
        <p:spPr>
          <a:xfrm rot="10800000" flipV="1">
            <a:off x="0" y="8438257"/>
            <a:ext cx="74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FF0000"/>
              </a:solidFill>
            </a:endParaRPr>
          </a:p>
          <a:p>
            <a:pPr algn="ctr"/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042F58"/>
                </a:solidFill>
              </a:rPr>
              <a:t>*Prices subject to change without notice. </a:t>
            </a:r>
          </a:p>
          <a:p>
            <a:pPr algn="ctr"/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Contact: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Lindsay Goff @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lindsay.goff@pulte.com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 or 847-630-2152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16" name="Picture 15" descr="A screenshot of a computer&#10;&#10;Description automatically generated">
            <a:extLst>
              <a:ext uri="{FF2B5EF4-FFF2-40B4-BE49-F238E27FC236}">
                <a16:creationId xmlns:a16="http://schemas.microsoft.com/office/drawing/2014/main" id="{B86795E8-F60F-4B8A-7466-1D9AA41C15F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5" b="79104"/>
          <a:stretch/>
        </p:blipFill>
        <p:spPr>
          <a:xfrm>
            <a:off x="134331" y="75772"/>
            <a:ext cx="7772401" cy="11509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6454B32-D354-7643-4AAC-A7D07BE3A8EE}"/>
              </a:ext>
            </a:extLst>
          </p:cNvPr>
          <p:cNvSpPr/>
          <p:nvPr/>
        </p:nvSpPr>
        <p:spPr>
          <a:xfrm>
            <a:off x="2012621" y="297733"/>
            <a:ext cx="2007910" cy="707011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Liberty Junction</a:t>
            </a:r>
          </a:p>
          <a:p>
            <a:pPr algn="ctr"/>
            <a:r>
              <a:rPr lang="en-US" sz="12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Libertyville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8343B6-489F-E004-3214-0E7787756D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236" y="191922"/>
            <a:ext cx="5024679" cy="8603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617883-D541-9FE6-18DC-499283CB07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3479" y="325494"/>
            <a:ext cx="3451910" cy="59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94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138407</TotalTime>
  <Words>232</Words>
  <Application>Microsoft Office PowerPoint</Application>
  <PresentationFormat>Custom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Scott</dc:creator>
  <cp:lastModifiedBy>Lindsay Goff</cp:lastModifiedBy>
  <cp:revision>7</cp:revision>
  <cp:lastPrinted>2025-12-02T22:38:24Z</cp:lastPrinted>
  <dcterms:created xsi:type="dcterms:W3CDTF">2023-11-30T15:26:27Z</dcterms:created>
  <dcterms:modified xsi:type="dcterms:W3CDTF">2025-12-21T18:42:42Z</dcterms:modified>
</cp:coreProperties>
</file>